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Lato" panose="020B0604020202020204" charset="0"/>
      <p:regular r:id="rId14"/>
      <p:bold r:id="rId15"/>
      <p:italic r:id="rId16"/>
      <p:boldItalic r:id="rId17"/>
    </p:embeddedFont>
    <p:embeddedFont>
      <p:font typeface="Lato Black" panose="020B0604020202020204" charset="0"/>
      <p:bold r:id="rId18"/>
      <p:boldItalic r:id="rId19"/>
    </p:embeddedFont>
    <p:embeddedFont>
      <p:font typeface="Lato Light" panose="020F0302020204030203" charset="0"/>
      <p:regular r:id="rId20"/>
      <p:bold r:id="rId21"/>
      <p:italic r:id="rId22"/>
      <p:boldItalic r:id="rId23"/>
    </p:embeddedFont>
    <p:embeddedFont>
      <p:font typeface="Raleway"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2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tableStyles" Target="tableStyles.xml"/><Relationship Id="rId21" Type="http://schemas.openxmlformats.org/officeDocument/2006/relationships/font" Target="fonts/font8.fntdata"/><Relationship Id="rId34" Type="http://schemas.openxmlformats.org/officeDocument/2006/relationships/font" Target="fonts/font2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924daf065b_3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924daf065b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93b17c2d0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93b17c2d0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51622d55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93b17c2d04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93b17c2d04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51d23597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51d9165c2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5430e6bdd_5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5430e6bdd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924daf065b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924daf065b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312675" y="1432450"/>
            <a:ext cx="4537098" cy="2822399"/>
          </a:xfrm>
          <a:prstGeom prst="rect">
            <a:avLst/>
          </a:prstGeom>
          <a:noFill/>
          <a:ln>
            <a:noFill/>
          </a:ln>
        </p:spPr>
      </p:pic>
      <p:sp>
        <p:nvSpPr>
          <p:cNvPr id="136" name="Google Shape;136;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Cab booking Application</a:t>
            </a:r>
            <a:endParaRPr/>
          </a:p>
        </p:txBody>
      </p:sp>
      <p:sp>
        <p:nvSpPr>
          <p:cNvPr id="137" name="Google Shape;137;p17"/>
          <p:cNvSpPr txBox="1">
            <a:spLocks noGrp="1"/>
          </p:cNvSpPr>
          <p:nvPr>
            <p:ph type="subTitle" idx="1"/>
          </p:nvPr>
        </p:nvSpPr>
        <p:spPr>
          <a:xfrm>
            <a:off x="109000" y="2769350"/>
            <a:ext cx="4408200" cy="22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Contributors :</a:t>
            </a:r>
            <a:endParaRPr dirty="0"/>
          </a:p>
          <a:p>
            <a:pPr marL="0" lvl="0" indent="0" algn="l" rtl="0">
              <a:spcBef>
                <a:spcPts val="0"/>
              </a:spcBef>
              <a:spcAft>
                <a:spcPts val="0"/>
              </a:spcAft>
              <a:buNone/>
            </a:pPr>
            <a:endParaRPr dirty="0"/>
          </a:p>
          <a:p>
            <a:pPr marL="457200" lvl="0" indent="-330200" algn="l" rtl="0">
              <a:spcBef>
                <a:spcPts val="0"/>
              </a:spcBef>
              <a:spcAft>
                <a:spcPts val="0"/>
              </a:spcAft>
              <a:buSzPts val="1600"/>
              <a:buAutoNum type="arabicPeriod"/>
            </a:pPr>
            <a:r>
              <a:rPr lang="en" dirty="0"/>
              <a:t> Anirudh</a:t>
            </a:r>
            <a:endParaRPr dirty="0"/>
          </a:p>
          <a:p>
            <a:pPr marL="457200" lvl="0" indent="-330200" algn="l" rtl="0">
              <a:spcBef>
                <a:spcPts val="0"/>
              </a:spcBef>
              <a:spcAft>
                <a:spcPts val="0"/>
              </a:spcAft>
              <a:buSzPts val="1600"/>
              <a:buAutoNum type="arabicPeriod"/>
            </a:pPr>
            <a:r>
              <a:rPr lang="en" dirty="0"/>
              <a:t>C. Ganesh</a:t>
            </a:r>
            <a:endParaRPr dirty="0"/>
          </a:p>
          <a:p>
            <a:pPr marL="457200" lvl="0" indent="-330200" algn="l" rtl="0">
              <a:spcBef>
                <a:spcPts val="0"/>
              </a:spcBef>
              <a:spcAft>
                <a:spcPts val="0"/>
              </a:spcAft>
              <a:buSzPts val="1600"/>
              <a:buAutoNum type="arabicPeriod"/>
            </a:pPr>
            <a:r>
              <a:rPr lang="en" dirty="0"/>
              <a:t>Satabdi Ray</a:t>
            </a:r>
            <a:endParaRPr dirty="0"/>
          </a:p>
          <a:p>
            <a:pPr marL="457200" lvl="0" indent="-330200" algn="l" rtl="0">
              <a:spcBef>
                <a:spcPts val="0"/>
              </a:spcBef>
              <a:spcAft>
                <a:spcPts val="0"/>
              </a:spcAft>
              <a:buSzPts val="1600"/>
              <a:buAutoNum type="arabicPeriod"/>
            </a:pPr>
            <a:r>
              <a:rPr lang="en" dirty="0"/>
              <a:t>Kedar Sai</a:t>
            </a:r>
            <a:endParaRPr dirty="0"/>
          </a:p>
          <a:p>
            <a:pPr marL="457200" lvl="0" indent="-330200" algn="l" rtl="0">
              <a:spcBef>
                <a:spcPts val="0"/>
              </a:spcBef>
              <a:spcAft>
                <a:spcPts val="0"/>
              </a:spcAft>
              <a:buSzPts val="1600"/>
              <a:buAutoNum type="arabicPeriod"/>
            </a:pPr>
            <a:r>
              <a:rPr lang="en" dirty="0"/>
              <a:t>Deeksha</a:t>
            </a:r>
            <a:endParaRPr dirty="0"/>
          </a:p>
        </p:txBody>
      </p:sp>
      <p:pic>
        <p:nvPicPr>
          <p:cNvPr id="138" name="Google Shape;138;p17"/>
          <p:cNvPicPr preferRelativeResize="0"/>
          <p:nvPr/>
        </p:nvPicPr>
        <p:blipFill>
          <a:blip r:embed="rId4">
            <a:alphaModFix/>
          </a:blip>
          <a:stretch>
            <a:fillRect/>
          </a:stretch>
        </p:blipFill>
        <p:spPr>
          <a:xfrm>
            <a:off x="4869200" y="1623025"/>
            <a:ext cx="3533001" cy="2050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26"/>
          <p:cNvPicPr preferRelativeResize="0"/>
          <p:nvPr/>
        </p:nvPicPr>
        <p:blipFill>
          <a:blip r:embed="rId3">
            <a:alphaModFix/>
          </a:blip>
          <a:stretch>
            <a:fillRect/>
          </a:stretch>
        </p:blipFill>
        <p:spPr>
          <a:xfrm>
            <a:off x="2205900" y="92125"/>
            <a:ext cx="6674025" cy="4959249"/>
          </a:xfrm>
          <a:prstGeom prst="rect">
            <a:avLst/>
          </a:prstGeom>
          <a:noFill/>
          <a:ln>
            <a:noFill/>
          </a:ln>
        </p:spPr>
      </p:pic>
      <p:sp>
        <p:nvSpPr>
          <p:cNvPr id="197" name="Google Shape;197;p26"/>
          <p:cNvSpPr txBox="1"/>
          <p:nvPr/>
        </p:nvSpPr>
        <p:spPr>
          <a:xfrm>
            <a:off x="401450" y="623450"/>
            <a:ext cx="47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Black"/>
                <a:ea typeface="Lato Black"/>
                <a:cs typeface="Lato Black"/>
                <a:sym typeface="Lato Black"/>
              </a:rPr>
              <a:t>Repository Design</a:t>
            </a:r>
            <a:endParaRPr>
              <a:latin typeface="Lato Black"/>
              <a:ea typeface="Lato Black"/>
              <a:cs typeface="Lato Black"/>
              <a:sym typeface="La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27"/>
          <p:cNvPicPr preferRelativeResize="0"/>
          <p:nvPr/>
        </p:nvPicPr>
        <p:blipFill>
          <a:blip r:embed="rId3">
            <a:alphaModFix/>
          </a:blip>
          <a:stretch>
            <a:fillRect/>
          </a:stretch>
        </p:blipFill>
        <p:spPr>
          <a:xfrm>
            <a:off x="152400" y="152400"/>
            <a:ext cx="8593209" cy="48386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2"/>
        <p:cNvGrpSpPr/>
        <p:nvPr/>
      </p:nvGrpSpPr>
      <p:grpSpPr>
        <a:xfrm>
          <a:off x="0" y="0"/>
          <a:ext cx="0" cy="0"/>
          <a:chOff x="0" y="0"/>
          <a:chExt cx="0" cy="0"/>
        </a:xfrm>
      </p:grpSpPr>
      <p:sp>
        <p:nvSpPr>
          <p:cNvPr id="143" name="Google Shape;143;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44" name="Google Shape;144;p1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Problem Statement</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Technologies Used</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Modules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Class/Repository Design</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App Workflow</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9"/>
          <p:cNvSpPr txBox="1">
            <a:spLocks noGrp="1"/>
          </p:cNvSpPr>
          <p:nvPr>
            <p:ph type="title"/>
          </p:nvPr>
        </p:nvSpPr>
        <p:spPr>
          <a:xfrm>
            <a:off x="729450" y="600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Cab Booking System (CBS)</a:t>
            </a:r>
            <a:endParaRPr/>
          </a:p>
        </p:txBody>
      </p:sp>
      <p:sp>
        <p:nvSpPr>
          <p:cNvPr id="150" name="Google Shape;150;p19"/>
          <p:cNvSpPr txBox="1">
            <a:spLocks noGrp="1"/>
          </p:cNvSpPr>
          <p:nvPr>
            <p:ph type="body" idx="1"/>
          </p:nvPr>
        </p:nvSpPr>
        <p:spPr>
          <a:xfrm>
            <a:off x="729450" y="1637475"/>
            <a:ext cx="7688700" cy="2946900"/>
          </a:xfrm>
          <a:prstGeom prst="rect">
            <a:avLst/>
          </a:prstGeom>
        </p:spPr>
        <p:txBody>
          <a:bodyPr spcFirstLastPara="1" wrap="square" lIns="91425" tIns="91425" rIns="91425" bIns="91425" anchor="t" anchorCtr="0">
            <a:noAutofit/>
          </a:bodyPr>
          <a:lstStyle/>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The cab Booking system is a cab booking service where customers can book a ride from a place in the city to another place in the city. </a:t>
            </a:r>
            <a:endParaRPr sz="1250">
              <a:solidFill>
                <a:schemeClr val="dk2"/>
              </a:solidFill>
              <a:highlight>
                <a:schemeClr val="lt1"/>
              </a:highlight>
              <a:latin typeface="Courier New"/>
              <a:ea typeface="Courier New"/>
              <a:cs typeface="Courier New"/>
              <a:sym typeface="Courier New"/>
            </a:endParaRPr>
          </a:p>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The cab Booking system offers mobility solutions by connecting customers to a wide range of cabs enabling convenience and transparency. </a:t>
            </a:r>
            <a:endParaRPr sz="1250">
              <a:solidFill>
                <a:schemeClr val="dk2"/>
              </a:solidFill>
              <a:highlight>
                <a:schemeClr val="lt1"/>
              </a:highlight>
              <a:latin typeface="Courier New"/>
              <a:ea typeface="Courier New"/>
              <a:cs typeface="Courier New"/>
              <a:sym typeface="Courier New"/>
            </a:endParaRPr>
          </a:p>
          <a:p>
            <a:pPr marL="457200" lvl="0" indent="-307975" algn="just" rtl="0">
              <a:lnSpc>
                <a:spcPct val="135714"/>
              </a:lnSpc>
              <a:spcBef>
                <a:spcPts val="0"/>
              </a:spcBef>
              <a:spcAft>
                <a:spcPts val="0"/>
              </a:spcAft>
              <a:buClr>
                <a:schemeClr val="dk2"/>
              </a:buClr>
              <a:buSzPts val="1250"/>
              <a:buFont typeface="Courier New"/>
              <a:buChar char="●"/>
            </a:pPr>
            <a:r>
              <a:rPr lang="en" sz="1250">
                <a:solidFill>
                  <a:schemeClr val="dk2"/>
                </a:solidFill>
                <a:highlight>
                  <a:schemeClr val="lt1"/>
                </a:highlight>
                <a:latin typeface="Courier New"/>
                <a:ea typeface="Courier New"/>
                <a:cs typeface="Courier New"/>
                <a:sym typeface="Courier New"/>
              </a:rPr>
              <a:t>It was made to offer a comprehensive range of travel-related services for both customer and the admin. It provides the customers with various tools and information that they need to research, plan and book a cab in their city.  It provides the admin with tools and services to manage the customers, drivers, and trips made. We offer this service online through our website.</a:t>
            </a:r>
            <a:endParaRPr sz="1250">
              <a:solidFill>
                <a:schemeClr val="dk2"/>
              </a:solidFill>
              <a:highlight>
                <a:schemeClr val="lt1"/>
              </a:highlight>
              <a:latin typeface="Courier New"/>
              <a:ea typeface="Courier New"/>
              <a:cs typeface="Courier New"/>
              <a:sym typeface="Courier New"/>
            </a:endParaRPr>
          </a:p>
          <a:p>
            <a:pPr marL="0" lvl="0" indent="0" algn="l" rtl="0">
              <a:lnSpc>
                <a:spcPct val="135714"/>
              </a:lnSpc>
              <a:spcBef>
                <a:spcPts val="0"/>
              </a:spcBef>
              <a:spcAft>
                <a:spcPts val="0"/>
              </a:spcAft>
              <a:buNone/>
            </a:pPr>
            <a:endParaRPr sz="1050">
              <a:solidFill>
                <a:schemeClr val="dk2"/>
              </a:solidFill>
              <a:highlight>
                <a:schemeClr val="lt1"/>
              </a:highlight>
              <a:latin typeface="Courier New"/>
              <a:ea typeface="Courier New"/>
              <a:cs typeface="Courier New"/>
              <a:sym typeface="Courier New"/>
            </a:endParaRPr>
          </a:p>
          <a:p>
            <a:pPr marL="0" lvl="0" indent="0" algn="l" rtl="0">
              <a:spcBef>
                <a:spcPts val="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4"/>
        <p:cNvGrpSpPr/>
        <p:nvPr/>
      </p:nvGrpSpPr>
      <p:grpSpPr>
        <a:xfrm>
          <a:off x="0" y="0"/>
          <a:ext cx="0" cy="0"/>
          <a:chOff x="0" y="0"/>
          <a:chExt cx="0" cy="0"/>
        </a:xfrm>
      </p:grpSpPr>
      <p:sp>
        <p:nvSpPr>
          <p:cNvPr id="155" name="Google Shape;155;p20"/>
          <p:cNvSpPr txBox="1">
            <a:spLocks noGrp="1"/>
          </p:cNvSpPr>
          <p:nvPr>
            <p:ph type="title"/>
          </p:nvPr>
        </p:nvSpPr>
        <p:spPr>
          <a:xfrm>
            <a:off x="770150" y="433925"/>
            <a:ext cx="7688400" cy="67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Statement</a:t>
            </a:r>
            <a:endParaRPr/>
          </a:p>
          <a:p>
            <a:pPr marL="0" lvl="0" indent="0" algn="l" rtl="0">
              <a:lnSpc>
                <a:spcPct val="100000"/>
              </a:lnSpc>
              <a:spcBef>
                <a:spcPts val="0"/>
              </a:spcBef>
              <a:spcAft>
                <a:spcPts val="0"/>
              </a:spcAft>
              <a:buNone/>
            </a:pPr>
            <a:endParaRPr/>
          </a:p>
          <a:p>
            <a:pPr marL="457200" lvl="0" indent="-349250" algn="l" rtl="0">
              <a:lnSpc>
                <a:spcPct val="100000"/>
              </a:lnSpc>
              <a:spcBef>
                <a:spcPts val="30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To Create an Application for Online Cab Booking</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Customer should be able to view the list of available cabs.</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Customer should be able to book cab for desired location from a certain location.</a:t>
            </a:r>
            <a:endParaRPr sz="1900" b="0">
              <a:solidFill>
                <a:srgbClr val="FFFFFF"/>
              </a:solidFill>
              <a:latin typeface="Lato Light"/>
              <a:ea typeface="Lato Light"/>
              <a:cs typeface="Lato Light"/>
              <a:sym typeface="Lato Light"/>
            </a:endParaRPr>
          </a:p>
          <a:p>
            <a:pPr marL="457200" lvl="0"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Admin should be able to perform below operations:</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1. Cab Management</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2. Driver Management</a:t>
            </a:r>
            <a:endParaRPr sz="1900" b="0">
              <a:solidFill>
                <a:srgbClr val="FFFFFF"/>
              </a:solidFill>
              <a:latin typeface="Lato Light"/>
              <a:ea typeface="Lato Light"/>
              <a:cs typeface="Lato Light"/>
              <a:sym typeface="Lato Light"/>
            </a:endParaRPr>
          </a:p>
          <a:p>
            <a:pPr marL="914400" lvl="1" indent="-349250" algn="l" rtl="0">
              <a:lnSpc>
                <a:spcPct val="100000"/>
              </a:lnSpc>
              <a:spcBef>
                <a:spcPts val="0"/>
              </a:spcBef>
              <a:spcAft>
                <a:spcPts val="0"/>
              </a:spcAft>
              <a:buClr>
                <a:srgbClr val="FFFFFF"/>
              </a:buClr>
              <a:buSzPts val="1900"/>
              <a:buFont typeface="Lato Light"/>
              <a:buChar char="○"/>
            </a:pPr>
            <a:r>
              <a:rPr lang="en" sz="1900" b="0">
                <a:solidFill>
                  <a:srgbClr val="FFFFFF"/>
                </a:solidFill>
                <a:latin typeface="Lato Light"/>
                <a:ea typeface="Lato Light"/>
                <a:cs typeface="Lato Light"/>
                <a:sym typeface="Lato Light"/>
              </a:rPr>
              <a:t>3. Booking Management</a:t>
            </a:r>
            <a:endParaRPr sz="1900" b="0">
              <a:solidFill>
                <a:srgbClr val="FFFFFF"/>
              </a:solidFill>
              <a:latin typeface="Lato Light"/>
              <a:ea typeface="Lato Light"/>
              <a:cs typeface="Lato Light"/>
              <a:sym typeface="Lato Light"/>
            </a:endParaRPr>
          </a:p>
          <a:p>
            <a:pPr marL="0" lvl="0" indent="0" algn="l" rtl="0">
              <a:lnSpc>
                <a:spcPct val="182000"/>
              </a:lnSpc>
              <a:spcBef>
                <a:spcPts val="300"/>
              </a:spcBef>
              <a:spcAft>
                <a:spcPts val="1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Sprints</a:t>
            </a:r>
            <a:endParaRPr sz="3000"/>
          </a:p>
        </p:txBody>
      </p:sp>
      <p:sp>
        <p:nvSpPr>
          <p:cNvPr id="161" name="Google Shape;161;p2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Application developed in following sprints :</a:t>
            </a:r>
            <a:endParaRPr b="1">
              <a:solidFill>
                <a:schemeClr val="dk1"/>
              </a:solidFill>
            </a:endParaRPr>
          </a:p>
          <a:p>
            <a:pPr marL="0" lvl="0" indent="0" algn="l" rtl="0">
              <a:spcBef>
                <a:spcPts val="1000"/>
              </a:spcBef>
              <a:spcAft>
                <a:spcPts val="0"/>
              </a:spcAft>
              <a:buNone/>
            </a:pPr>
            <a:r>
              <a:rPr lang="en" sz="1500">
                <a:solidFill>
                  <a:srgbClr val="000000"/>
                </a:solidFill>
                <a:latin typeface="Arial"/>
                <a:ea typeface="Arial"/>
                <a:cs typeface="Arial"/>
                <a:sym typeface="Arial"/>
              </a:rPr>
              <a:t>1.</a:t>
            </a:r>
            <a:r>
              <a:rPr lang="en" sz="1500">
                <a:solidFill>
                  <a:srgbClr val="000000"/>
                </a:solidFill>
                <a:latin typeface="Verdana"/>
                <a:ea typeface="Verdana"/>
                <a:cs typeface="Verdana"/>
                <a:sym typeface="Verdana"/>
              </a:rPr>
              <a:t>Core Java +JPA with Hibernate</a:t>
            </a:r>
            <a:endParaRPr sz="1500">
              <a:solidFill>
                <a:srgbClr val="000000"/>
              </a:solidFill>
              <a:latin typeface="Verdana"/>
              <a:ea typeface="Verdana"/>
              <a:cs typeface="Verdana"/>
              <a:sym typeface="Verdana"/>
            </a:endParaRPr>
          </a:p>
          <a:p>
            <a:pPr marL="0" lvl="0" indent="0" algn="l" rtl="0">
              <a:spcBef>
                <a:spcPts val="0"/>
              </a:spcBef>
              <a:spcAft>
                <a:spcPts val="0"/>
              </a:spcAft>
              <a:buNone/>
            </a:pPr>
            <a:r>
              <a:rPr lang="en" sz="1500">
                <a:solidFill>
                  <a:srgbClr val="000000"/>
                </a:solidFill>
                <a:latin typeface="Arial"/>
                <a:ea typeface="Arial"/>
                <a:cs typeface="Arial"/>
                <a:sym typeface="Arial"/>
              </a:rPr>
              <a:t>2.</a:t>
            </a:r>
            <a:r>
              <a:rPr lang="en" sz="1500">
                <a:solidFill>
                  <a:srgbClr val="000000"/>
                </a:solidFill>
                <a:latin typeface="Verdana"/>
                <a:ea typeface="Verdana"/>
                <a:cs typeface="Verdana"/>
                <a:sym typeface="Verdana"/>
              </a:rPr>
              <a:t>Spring Boot + Rest Controller + JPA with Hibernate</a:t>
            </a:r>
            <a:endParaRPr sz="1500">
              <a:solidFill>
                <a:srgbClr val="000000"/>
              </a:solidFill>
              <a:latin typeface="Verdana"/>
              <a:ea typeface="Verdana"/>
              <a:cs typeface="Verdana"/>
              <a:sym typeface="Verdana"/>
            </a:endParaRPr>
          </a:p>
          <a:p>
            <a:pPr marL="0" lvl="0" indent="0" algn="l" rtl="0">
              <a:spcBef>
                <a:spcPts val="0"/>
              </a:spcBef>
              <a:spcAft>
                <a:spcPts val="0"/>
              </a:spcAft>
              <a:buNone/>
            </a:pPr>
            <a:r>
              <a:rPr lang="en" sz="1500">
                <a:solidFill>
                  <a:srgbClr val="000000"/>
                </a:solidFill>
                <a:latin typeface="Arial"/>
                <a:ea typeface="Arial"/>
                <a:cs typeface="Arial"/>
                <a:sym typeface="Arial"/>
              </a:rPr>
              <a:t>3.</a:t>
            </a:r>
            <a:r>
              <a:rPr lang="en" sz="1500">
                <a:solidFill>
                  <a:srgbClr val="000000"/>
                </a:solidFill>
                <a:latin typeface="Verdana"/>
                <a:ea typeface="Verdana"/>
                <a:cs typeface="Verdana"/>
                <a:sym typeface="Verdana"/>
              </a:rPr>
              <a:t>Angular for UI design (Front End) + Integration with previous Sprint</a:t>
            </a:r>
            <a:endParaRPr sz="1500">
              <a:solidFill>
                <a:srgbClr val="000000"/>
              </a:solidFill>
              <a:latin typeface="Verdana"/>
              <a:ea typeface="Verdana"/>
              <a:cs typeface="Verdana"/>
              <a:sym typeface="Verdana"/>
            </a:endParaRPr>
          </a:p>
          <a:p>
            <a:pPr marL="0" lvl="0" indent="0" algn="l" rtl="0">
              <a:spcBef>
                <a:spcPts val="0"/>
              </a:spcBef>
              <a:spcAft>
                <a:spcPts val="0"/>
              </a:spcAft>
              <a:buNone/>
            </a:pPr>
            <a:endParaRPr sz="1100" b="1">
              <a:solidFill>
                <a:schemeClr val="dk1"/>
              </a:solidFill>
            </a:endParaRPr>
          </a:p>
          <a:p>
            <a:pPr marL="0" lvl="0" indent="0" algn="l" rtl="0">
              <a:spcBef>
                <a:spcPts val="1000"/>
              </a:spcBef>
              <a:spcAft>
                <a:spcPts val="0"/>
              </a:spcAft>
              <a:buNone/>
            </a:pPr>
            <a:endParaRPr sz="1100" b="1">
              <a:solidFill>
                <a:schemeClr val="dk1"/>
              </a:solidFill>
            </a:endParaRPr>
          </a:p>
          <a:p>
            <a:pPr marL="0" lvl="0" indent="0" algn="l" rtl="0">
              <a:spcBef>
                <a:spcPts val="1000"/>
              </a:spcBef>
              <a:spcAft>
                <a:spcPts val="0"/>
              </a:spcAft>
              <a:buNone/>
            </a:pPr>
            <a:endParaRPr sz="800"/>
          </a:p>
          <a:p>
            <a:pPr marL="0" lvl="0" indent="0" algn="l" rtl="0">
              <a:lnSpc>
                <a:spcPct val="115000"/>
              </a:lnSpc>
              <a:spcBef>
                <a:spcPts val="1600"/>
              </a:spcBef>
              <a:spcAft>
                <a:spcPts val="1600"/>
              </a:spcAft>
              <a:buNone/>
            </a:pP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Technologies Used</a:t>
            </a:r>
            <a:endParaRPr sz="3000"/>
          </a:p>
          <a:p>
            <a:pPr marL="0" lvl="0" indent="0" algn="l" rtl="0">
              <a:spcBef>
                <a:spcPts val="0"/>
              </a:spcBef>
              <a:spcAft>
                <a:spcPts val="0"/>
              </a:spcAft>
              <a:buNone/>
            </a:pPr>
            <a:endParaRPr sz="3000"/>
          </a:p>
        </p:txBody>
      </p:sp>
      <p:sp>
        <p:nvSpPr>
          <p:cNvPr id="167" name="Google Shape;167;p22"/>
          <p:cNvSpPr txBox="1">
            <a:spLocks noGrp="1"/>
          </p:cNvSpPr>
          <p:nvPr>
            <p:ph type="body" idx="2"/>
          </p:nvPr>
        </p:nvSpPr>
        <p:spPr>
          <a:xfrm>
            <a:off x="4403700" y="365100"/>
            <a:ext cx="4740300" cy="4413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750">
              <a:solidFill>
                <a:schemeClr val="dk1"/>
              </a:solidFill>
              <a:highlight>
                <a:srgbClr val="EDEBE9"/>
              </a:highlight>
            </a:endParaRPr>
          </a:p>
          <a:p>
            <a:pPr marL="622300" lvl="0" indent="-314325" algn="l" rtl="0">
              <a:spcBef>
                <a:spcPts val="1000"/>
              </a:spcBef>
              <a:spcAft>
                <a:spcPts val="0"/>
              </a:spcAft>
              <a:buClr>
                <a:schemeClr val="dk1"/>
              </a:buClr>
              <a:buSzPts val="1350"/>
              <a:buFont typeface="Arial"/>
              <a:buChar char="●"/>
            </a:pPr>
            <a:r>
              <a:rPr lang="en" sz="1750" b="1">
                <a:solidFill>
                  <a:schemeClr val="dk1"/>
                </a:solidFill>
                <a:highlight>
                  <a:schemeClr val="lt1"/>
                </a:highlight>
              </a:rPr>
              <a:t>Spring Boot​</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JDK - 1.8 or later​</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Spring Framework​</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Spring Data JPA (Hibernate)​</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Maven​</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IDE - Eclipse or Spring Tool Suite (STS)​</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bootstrap​</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PostgreSQL​</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Angular​</a:t>
            </a:r>
            <a:endParaRPr sz="1750" b="1">
              <a:solidFill>
                <a:schemeClr val="dk1"/>
              </a:solidFill>
              <a:highlight>
                <a:schemeClr val="lt1"/>
              </a:highlight>
            </a:endParaRPr>
          </a:p>
          <a:p>
            <a:pPr marL="622300" lvl="0" indent="-314325" algn="l" rtl="0">
              <a:spcBef>
                <a:spcPts val="0"/>
              </a:spcBef>
              <a:spcAft>
                <a:spcPts val="0"/>
              </a:spcAft>
              <a:buClr>
                <a:schemeClr val="dk1"/>
              </a:buClr>
              <a:buSzPts val="1350"/>
              <a:buFont typeface="Lato"/>
              <a:buChar char="●"/>
            </a:pPr>
            <a:r>
              <a:rPr lang="en" sz="1750" b="1">
                <a:solidFill>
                  <a:schemeClr val="dk1"/>
                </a:solidFill>
                <a:highlight>
                  <a:schemeClr val="lt1"/>
                </a:highlight>
              </a:rPr>
              <a:t>IDE- Visual Studio Code​</a:t>
            </a:r>
            <a:endParaRPr sz="1750" b="1">
              <a:solidFill>
                <a:schemeClr val="dk1"/>
              </a:solidFill>
              <a:highlight>
                <a:schemeClr val="lt1"/>
              </a:highlight>
            </a:endParaRPr>
          </a:p>
          <a:p>
            <a:pPr marL="457200" lvl="0" indent="0" algn="l" rtl="0">
              <a:spcBef>
                <a:spcPts val="0"/>
              </a:spcBef>
              <a:spcAft>
                <a:spcPts val="0"/>
              </a:spcAft>
              <a:buNone/>
            </a:pPr>
            <a:endParaRPr sz="1750">
              <a:solidFill>
                <a:schemeClr val="dk1"/>
              </a:solidFill>
              <a:highlight>
                <a:srgbClr val="EDEBE9"/>
              </a:highlight>
            </a:endParaRPr>
          </a:p>
          <a:p>
            <a:pPr marL="457200" lvl="0" indent="0" algn="l" rtl="0">
              <a:spcBef>
                <a:spcPts val="0"/>
              </a:spcBef>
              <a:spcAft>
                <a:spcPts val="0"/>
              </a:spcAft>
              <a:buNone/>
            </a:pPr>
            <a:endParaRPr sz="1750">
              <a:solidFill>
                <a:srgbClr val="000000"/>
              </a:solidFill>
              <a:highlight>
                <a:srgbClr val="EDEBE9"/>
              </a:highlight>
              <a:latin typeface="Arial"/>
              <a:ea typeface="Arial"/>
              <a:cs typeface="Arial"/>
              <a:sym typeface="Arial"/>
            </a:endParaRPr>
          </a:p>
          <a:p>
            <a:pPr marL="0" lvl="0" indent="0" algn="l" rtl="0">
              <a:lnSpc>
                <a:spcPct val="115000"/>
              </a:lnSpc>
              <a:spcBef>
                <a:spcPts val="0"/>
              </a:spcBef>
              <a:spcAft>
                <a:spcPts val="1000"/>
              </a:spcAft>
              <a:buNone/>
            </a:pPr>
            <a:endParaRPr sz="1600" b="1">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Modules</a:t>
            </a:r>
            <a:endParaRPr sz="3000"/>
          </a:p>
        </p:txBody>
      </p:sp>
      <p:sp>
        <p:nvSpPr>
          <p:cNvPr id="173" name="Google Shape;173;p23"/>
          <p:cNvSpPr txBox="1"/>
          <p:nvPr/>
        </p:nvSpPr>
        <p:spPr>
          <a:xfrm>
            <a:off x="5927926" y="1267815"/>
            <a:ext cx="1075200" cy="521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latin typeface="Roboto"/>
                <a:ea typeface="Roboto"/>
                <a:cs typeface="Roboto"/>
                <a:sym typeface="Roboto"/>
              </a:rPr>
              <a:t>Vestibulum congue </a:t>
            </a:r>
            <a:endParaRPr sz="1100">
              <a:solidFill>
                <a:srgbClr val="FFFFFF"/>
              </a:solidFill>
              <a:latin typeface="Roboto"/>
              <a:ea typeface="Roboto"/>
              <a:cs typeface="Roboto"/>
              <a:sym typeface="Roboto"/>
            </a:endParaRPr>
          </a:p>
        </p:txBody>
      </p:sp>
      <p:pic>
        <p:nvPicPr>
          <p:cNvPr id="174" name="Google Shape;174;p23"/>
          <p:cNvPicPr preferRelativeResize="0"/>
          <p:nvPr/>
        </p:nvPicPr>
        <p:blipFill>
          <a:blip r:embed="rId3">
            <a:alphaModFix/>
          </a:blip>
          <a:stretch>
            <a:fillRect/>
          </a:stretch>
        </p:blipFill>
        <p:spPr>
          <a:xfrm>
            <a:off x="5702374" y="859586"/>
            <a:ext cx="1141100" cy="1077526"/>
          </a:xfrm>
          <a:prstGeom prst="rect">
            <a:avLst/>
          </a:prstGeom>
          <a:noFill/>
          <a:ln>
            <a:noFill/>
          </a:ln>
        </p:spPr>
      </p:pic>
      <p:pic>
        <p:nvPicPr>
          <p:cNvPr id="175" name="Google Shape;175;p23"/>
          <p:cNvPicPr preferRelativeResize="0"/>
          <p:nvPr/>
        </p:nvPicPr>
        <p:blipFill>
          <a:blip r:embed="rId4">
            <a:alphaModFix/>
          </a:blip>
          <a:stretch>
            <a:fillRect/>
          </a:stretch>
        </p:blipFill>
        <p:spPr>
          <a:xfrm>
            <a:off x="7164100" y="890690"/>
            <a:ext cx="1075200" cy="1015297"/>
          </a:xfrm>
          <a:prstGeom prst="rect">
            <a:avLst/>
          </a:prstGeom>
          <a:noFill/>
          <a:ln>
            <a:noFill/>
          </a:ln>
        </p:spPr>
      </p:pic>
      <p:pic>
        <p:nvPicPr>
          <p:cNvPr id="176" name="Google Shape;176;p23"/>
          <p:cNvPicPr preferRelativeResize="0"/>
          <p:nvPr/>
        </p:nvPicPr>
        <p:blipFill>
          <a:blip r:embed="rId5">
            <a:alphaModFix/>
          </a:blip>
          <a:stretch>
            <a:fillRect/>
          </a:stretch>
        </p:blipFill>
        <p:spPr>
          <a:xfrm>
            <a:off x="5702378" y="3246379"/>
            <a:ext cx="1141100" cy="1080684"/>
          </a:xfrm>
          <a:prstGeom prst="rect">
            <a:avLst/>
          </a:prstGeom>
          <a:noFill/>
          <a:ln>
            <a:noFill/>
          </a:ln>
        </p:spPr>
      </p:pic>
      <p:pic>
        <p:nvPicPr>
          <p:cNvPr id="177" name="Google Shape;177;p23"/>
          <p:cNvPicPr preferRelativeResize="0"/>
          <p:nvPr/>
        </p:nvPicPr>
        <p:blipFill>
          <a:blip r:embed="rId6">
            <a:alphaModFix/>
          </a:blip>
          <a:stretch>
            <a:fillRect/>
          </a:stretch>
        </p:blipFill>
        <p:spPr>
          <a:xfrm>
            <a:off x="7164100" y="3246374"/>
            <a:ext cx="1075200" cy="1015301"/>
          </a:xfrm>
          <a:prstGeom prst="rect">
            <a:avLst/>
          </a:prstGeom>
          <a:noFill/>
          <a:ln>
            <a:noFill/>
          </a:ln>
        </p:spPr>
      </p:pic>
      <p:pic>
        <p:nvPicPr>
          <p:cNvPr id="178" name="Google Shape;178;p23"/>
          <p:cNvPicPr preferRelativeResize="0"/>
          <p:nvPr/>
        </p:nvPicPr>
        <p:blipFill>
          <a:blip r:embed="rId7">
            <a:alphaModFix/>
          </a:blip>
          <a:stretch>
            <a:fillRect/>
          </a:stretch>
        </p:blipFill>
        <p:spPr>
          <a:xfrm>
            <a:off x="7112425" y="2083382"/>
            <a:ext cx="1075200" cy="1018294"/>
          </a:xfrm>
          <a:prstGeom prst="rect">
            <a:avLst/>
          </a:prstGeom>
          <a:noFill/>
          <a:ln>
            <a:noFill/>
          </a:ln>
        </p:spPr>
      </p:pic>
      <p:pic>
        <p:nvPicPr>
          <p:cNvPr id="179" name="Google Shape;179;p23"/>
          <p:cNvPicPr preferRelativeResize="0"/>
          <p:nvPr/>
        </p:nvPicPr>
        <p:blipFill>
          <a:blip r:embed="rId8">
            <a:alphaModFix/>
          </a:blip>
          <a:stretch>
            <a:fillRect/>
          </a:stretch>
        </p:blipFill>
        <p:spPr>
          <a:xfrm>
            <a:off x="5761025" y="2052978"/>
            <a:ext cx="1141100" cy="10775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4950" y="1275050"/>
            <a:ext cx="3300900" cy="1785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rgbClr val="000000"/>
                </a:solidFill>
                <a:latin typeface="Verdana"/>
                <a:ea typeface="Verdana"/>
                <a:cs typeface="Verdana"/>
                <a:sym typeface="Verdana"/>
              </a:rPr>
              <a:t>Class Design</a:t>
            </a:r>
            <a:endParaRPr sz="1800">
              <a:solidFill>
                <a:srgbClr val="000000"/>
              </a:solidFill>
              <a:latin typeface="Verdana"/>
              <a:ea typeface="Verdana"/>
              <a:cs typeface="Verdana"/>
              <a:sym typeface="Verdana"/>
            </a:endParaRPr>
          </a:p>
          <a:p>
            <a:pPr marL="0" lvl="0" indent="0" algn="l" rtl="0">
              <a:spcBef>
                <a:spcPts val="0"/>
              </a:spcBef>
              <a:spcAft>
                <a:spcPts val="0"/>
              </a:spcAft>
              <a:buNone/>
            </a:pPr>
            <a:endParaRPr/>
          </a:p>
        </p:txBody>
      </p:sp>
      <p:sp>
        <p:nvSpPr>
          <p:cNvPr id="185" name="Google Shape;185;p24"/>
          <p:cNvSpPr txBox="1"/>
          <p:nvPr/>
        </p:nvSpPr>
        <p:spPr>
          <a:xfrm>
            <a:off x="5207600" y="3521563"/>
            <a:ext cx="3300900" cy="51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100">
              <a:solidFill>
                <a:schemeClr val="accent1"/>
              </a:solidFill>
              <a:latin typeface="Lato"/>
              <a:ea typeface="Lato"/>
              <a:cs typeface="Lato"/>
              <a:sym typeface="Lato"/>
            </a:endParaRPr>
          </a:p>
        </p:txBody>
      </p:sp>
      <p:pic>
        <p:nvPicPr>
          <p:cNvPr id="186" name="Google Shape;186;p24"/>
          <p:cNvPicPr preferRelativeResize="0"/>
          <p:nvPr/>
        </p:nvPicPr>
        <p:blipFill rotWithShape="1">
          <a:blip r:embed="rId3">
            <a:alphaModFix/>
          </a:blip>
          <a:srcRect t="7415"/>
          <a:stretch/>
        </p:blipFill>
        <p:spPr>
          <a:xfrm>
            <a:off x="3314275" y="-80899"/>
            <a:ext cx="5842126" cy="50187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25"/>
          <p:cNvPicPr preferRelativeResize="0"/>
          <p:nvPr/>
        </p:nvPicPr>
        <p:blipFill rotWithShape="1">
          <a:blip r:embed="rId3">
            <a:alphaModFix/>
          </a:blip>
          <a:srcRect t="35163" r="31346" b="1202"/>
          <a:stretch/>
        </p:blipFill>
        <p:spPr>
          <a:xfrm>
            <a:off x="1304975" y="171325"/>
            <a:ext cx="6456502" cy="504837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303</Words>
  <Application>Microsoft Office PowerPoint</Application>
  <PresentationFormat>On-screen Show (16:9)</PresentationFormat>
  <Paragraphs>54</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Verdana</vt:lpstr>
      <vt:lpstr>Raleway</vt:lpstr>
      <vt:lpstr>Lato Black</vt:lpstr>
      <vt:lpstr>Lato Light</vt:lpstr>
      <vt:lpstr>Courier New</vt:lpstr>
      <vt:lpstr>Arial</vt:lpstr>
      <vt:lpstr>Roboto</vt:lpstr>
      <vt:lpstr>Lato</vt:lpstr>
      <vt:lpstr>Streamline</vt:lpstr>
      <vt:lpstr>Cab booking Application</vt:lpstr>
      <vt:lpstr>Introduction</vt:lpstr>
      <vt:lpstr>Cab Booking System (CBS)</vt:lpstr>
      <vt:lpstr>Problem Statement  To Create an Application for Online Cab Booking Customer should be able to view the list of available cabs. Customer should be able to book cab for desired location from a certain location. Admin should be able to perform below operations: 1. Cab Management 2. Driver Management 3. Booking Management </vt:lpstr>
      <vt:lpstr>Sprints</vt:lpstr>
      <vt:lpstr>Technologies Used </vt:lpstr>
      <vt:lpstr>Modules</vt:lpstr>
      <vt:lpstr>Class Design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Cab booking Application</dc:title>
  <cp:lastModifiedBy>ANIRUDH SHARMA</cp:lastModifiedBy>
  <cp:revision>2</cp:revision>
  <dcterms:modified xsi:type="dcterms:W3CDTF">2024-04-12T17:14:58Z</dcterms:modified>
</cp:coreProperties>
</file>